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6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705" y="2780928"/>
            <a:ext cx="6629400" cy="1656184"/>
          </a:xfrm>
        </p:spPr>
        <p:txBody>
          <a:bodyPr/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Оформлення інформаційного стенда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48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solidFill>
                  <a:schemeClr val="tx1"/>
                </a:solidFill>
              </a:rPr>
              <a:t>Творчий підхід до подачі змістового наповнення, естетика оформлення, практичне спрямування матеріалів та використання засобів візуалізації</a:t>
            </a:r>
            <a:r>
              <a:rPr lang="uk-UA" sz="2400" dirty="0">
                <a:solidFill>
                  <a:schemeClr val="tx1"/>
                </a:solidFill>
              </a:rPr>
              <a:t> — це найефективніші способи привернення уваги батьків, полегшення сприйняття інформації, активізації співпраці та комунікації колективу дошкільного навчального закладу з батьками вихованців.</a:t>
            </a:r>
          </a:p>
        </p:txBody>
      </p:sp>
    </p:spTree>
    <p:extLst>
      <p:ext uri="{BB962C8B-B14F-4D97-AF65-F5344CB8AC3E}">
        <p14:creationId xmlns:p14="http://schemas.microsoft.com/office/powerpoint/2010/main" val="243169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5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Дякуємо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27869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solidFill>
                  <a:schemeClr val="tx1"/>
                </a:solidFill>
              </a:rPr>
              <a:t>Інформаційні стенди дошкільного навчального закладу</a:t>
            </a:r>
            <a:r>
              <a:rPr lang="uk-UA" sz="2400" dirty="0">
                <a:solidFill>
                  <a:schemeClr val="tx1"/>
                </a:solidFill>
              </a:rPr>
              <a:t> — це естетично оформлені щити або стійки, які розміщують у переодягальнях груп, коридорах дошкільного навчального закладу та інших видимих місцях з метою подання актуальної та оперативної інформації для педагогів, вихованців та їхніх батьків.</a:t>
            </a:r>
          </a:p>
        </p:txBody>
      </p:sp>
    </p:spTree>
    <p:extLst>
      <p:ext uri="{BB962C8B-B14F-4D97-AF65-F5344CB8AC3E}">
        <p14:creationId xmlns:p14="http://schemas.microsoft.com/office/powerpoint/2010/main" val="156430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</a:rPr>
              <a:t>Під час створення інформаційного стенда слід приділити основну увагу таким моментам: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розміщення</a:t>
            </a:r>
            <a:r>
              <a:rPr lang="uk-UA" sz="2400" dirty="0">
                <a:solidFill>
                  <a:schemeClr val="tx1"/>
                </a:solidFill>
              </a:rPr>
              <a:t> інформаційного стенда;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грамотність та естетичність </a:t>
            </a:r>
            <a:r>
              <a:rPr lang="uk-UA" sz="2400" dirty="0">
                <a:solidFill>
                  <a:schemeClr val="tx1"/>
                </a:solidFill>
              </a:rPr>
              <a:t>оформлення повідомлень;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зручність та креативність </a:t>
            </a:r>
            <a:r>
              <a:rPr lang="uk-UA" sz="2400" dirty="0">
                <a:solidFill>
                  <a:schemeClr val="tx1"/>
                </a:solidFill>
              </a:rPr>
              <a:t>подачі матеріалів;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орієнтування на запити </a:t>
            </a:r>
            <a:r>
              <a:rPr lang="uk-UA" sz="2400" dirty="0">
                <a:solidFill>
                  <a:schemeClr val="tx1"/>
                </a:solidFill>
              </a:rPr>
              <a:t>батьків.</a:t>
            </a:r>
          </a:p>
        </p:txBody>
      </p:sp>
    </p:spTree>
    <p:extLst>
      <p:ext uri="{BB962C8B-B14F-4D97-AF65-F5344CB8AC3E}">
        <p14:creationId xmlns:p14="http://schemas.microsoft.com/office/powerpoint/2010/main" val="45353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</a:rPr>
              <a:t>Розміщувати інформаційні стенди доцільно </a:t>
            </a:r>
            <a:r>
              <a:rPr lang="uk-UA" sz="2400" b="1" dirty="0">
                <a:solidFill>
                  <a:schemeClr val="tx1"/>
                </a:solidFill>
              </a:rPr>
              <a:t>в приміщеннях </a:t>
            </a:r>
            <a:r>
              <a:rPr lang="uk-UA" sz="2400" b="1" dirty="0" smtClean="0">
                <a:solidFill>
                  <a:schemeClr val="tx1"/>
                </a:solidFill>
              </a:rPr>
              <a:t>груп або</a:t>
            </a:r>
            <a:r>
              <a:rPr lang="uk-UA" sz="2400" b="1" dirty="0">
                <a:solidFill>
                  <a:schemeClr val="tx1"/>
                </a:solidFill>
              </a:rPr>
              <a:t> місцях, де батьки очікують </a:t>
            </a:r>
            <a:r>
              <a:rPr lang="uk-UA" sz="2400" b="1" dirty="0" smtClean="0">
                <a:solidFill>
                  <a:schemeClr val="tx1"/>
                </a:solidFill>
              </a:rPr>
              <a:t>дітей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uk-UA" sz="2400" dirty="0" smtClean="0">
                <a:solidFill>
                  <a:schemeClr val="tx1"/>
                </a:solidFill>
              </a:rPr>
              <a:t>Доки </a:t>
            </a:r>
            <a:r>
              <a:rPr lang="uk-UA" sz="2400" dirty="0">
                <a:solidFill>
                  <a:schemeClr val="tx1"/>
                </a:solidFill>
              </a:rPr>
              <a:t>батьки чекають, вони мають </a:t>
            </a:r>
            <a:r>
              <a:rPr lang="uk-UA" sz="2400" dirty="0" smtClean="0">
                <a:solidFill>
                  <a:schemeClr val="tx1"/>
                </a:solidFill>
              </a:rPr>
              <a:t>змогу: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schemeClr val="tx1"/>
                </a:solidFill>
              </a:rPr>
              <a:t>ознайомитися </a:t>
            </a:r>
            <a:r>
              <a:rPr lang="uk-UA" sz="2400" dirty="0">
                <a:solidFill>
                  <a:schemeClr val="tx1"/>
                </a:solidFill>
              </a:rPr>
              <a:t>з корисною інформацією педагогічного, психологічного та організаційного </a:t>
            </a:r>
            <a:r>
              <a:rPr lang="uk-UA" sz="2400" dirty="0" smtClean="0">
                <a:solidFill>
                  <a:schemeClr val="tx1"/>
                </a:solidFill>
              </a:rPr>
              <a:t>спрямування</a:t>
            </a:r>
            <a:r>
              <a:rPr lang="uk-UA" sz="2400" dirty="0">
                <a:solidFill>
                  <a:schemeClr val="tx1"/>
                </a:solidFill>
              </a:rPr>
              <a:t>;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schemeClr val="tx1"/>
                </a:solidFill>
              </a:rPr>
              <a:t>отримати </a:t>
            </a:r>
            <a:r>
              <a:rPr lang="uk-UA" sz="2400" dirty="0">
                <a:solidFill>
                  <a:schemeClr val="tx1"/>
                </a:solidFill>
              </a:rPr>
              <a:t>оперативну інформацію із блоку </a:t>
            </a:r>
            <a:r>
              <a:rPr lang="uk-UA" sz="2400" dirty="0" smtClean="0">
                <a:solidFill>
                  <a:schemeClr val="tx1"/>
                </a:solidFill>
              </a:rPr>
              <a:t>оголошень</a:t>
            </a:r>
            <a:r>
              <a:rPr lang="ru-RU" sz="2400" dirty="0">
                <a:solidFill>
                  <a:schemeClr val="tx1"/>
                </a:solidFill>
              </a:rPr>
              <a:t>;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schemeClr val="tx1"/>
                </a:solidFill>
              </a:rPr>
              <a:t>дізнатися </a:t>
            </a:r>
            <a:r>
              <a:rPr lang="uk-UA" sz="2400" dirty="0">
                <a:solidFill>
                  <a:schemeClr val="tx1"/>
                </a:solidFill>
              </a:rPr>
              <a:t>про особливості функціонування дошкільного навчального </a:t>
            </a:r>
            <a:r>
              <a:rPr lang="uk-UA" sz="2400" dirty="0" smtClean="0">
                <a:solidFill>
                  <a:schemeClr val="tx1"/>
                </a:solidFill>
              </a:rPr>
              <a:t>закладу.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4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600" dirty="0">
                <a:solidFill>
                  <a:schemeClr val="tx1"/>
                </a:solidFill>
              </a:rPr>
              <a:t>Добирати інформацію для змістового наповнення інформаційних стендів слід виважено і ретельно, взявши за </a:t>
            </a:r>
            <a:r>
              <a:rPr lang="uk-UA" sz="2600" b="1" dirty="0">
                <a:solidFill>
                  <a:schemeClr val="tx1"/>
                </a:solidFill>
              </a:rPr>
              <a:t>основні критерії</a:t>
            </a:r>
            <a:r>
              <a:rPr lang="uk-UA" sz="2600" dirty="0">
                <a:solidFill>
                  <a:schemeClr val="tx1"/>
                </a:solidFill>
              </a:rPr>
              <a:t>:</a:t>
            </a:r>
          </a:p>
          <a:p>
            <a:endParaRPr lang="uk-UA" sz="26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600" dirty="0" smtClean="0">
                <a:solidFill>
                  <a:schemeClr val="tx1"/>
                </a:solidFill>
              </a:rPr>
              <a:t>актуальність</a:t>
            </a:r>
            <a:r>
              <a:rPr lang="uk-UA" sz="2600" dirty="0">
                <a:solidFill>
                  <a:schemeClr val="tx1"/>
                </a:solidFill>
              </a:rPr>
              <a:t>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600" dirty="0">
                <a:solidFill>
                  <a:schemeClr val="tx1"/>
                </a:solidFill>
              </a:rPr>
              <a:t>доступність;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600" dirty="0">
                <a:solidFill>
                  <a:schemeClr val="tx1"/>
                </a:solidFill>
              </a:rPr>
              <a:t>чіткість викладення.</a:t>
            </a:r>
          </a:p>
        </p:txBody>
      </p:sp>
    </p:spTree>
    <p:extLst>
      <p:ext uri="{BB962C8B-B14F-4D97-AF65-F5344CB8AC3E}">
        <p14:creationId xmlns:p14="http://schemas.microsoft.com/office/powerpoint/2010/main" val="366273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600" dirty="0">
                <a:solidFill>
                  <a:schemeClr val="tx1"/>
                </a:solidFill>
              </a:rPr>
              <a:t>Не варто подавати розлогі теоретичні матеріали. Набагато ліпше сприймаються </a:t>
            </a:r>
            <a:r>
              <a:rPr lang="uk-UA" sz="2600" b="1" dirty="0">
                <a:solidFill>
                  <a:schemeClr val="tx1"/>
                </a:solidFill>
              </a:rPr>
              <a:t>практичні рекомендації </a:t>
            </a:r>
            <a:r>
              <a:rPr lang="uk-UA" sz="2600" dirty="0">
                <a:solidFill>
                  <a:schemeClr val="tx1"/>
                </a:solidFill>
              </a:rPr>
              <a:t>щодо виховання, розвитку, збереження й зміцнення здоров’я, харчування дітей. Зазвичай користуються популярністю у батьків </a:t>
            </a:r>
            <a:r>
              <a:rPr lang="uk-UA" sz="2600" b="1" dirty="0">
                <a:solidFill>
                  <a:schemeClr val="tx1"/>
                </a:solidFill>
              </a:rPr>
              <a:t>блоки інформації</a:t>
            </a:r>
            <a:r>
              <a:rPr lang="uk-UA" sz="2600" dirty="0">
                <a:solidFill>
                  <a:schemeClr val="tx1"/>
                </a:solidFill>
              </a:rPr>
              <a:t> </a:t>
            </a:r>
            <a:r>
              <a:rPr lang="uk-UA" sz="2600" b="1" dirty="0">
                <a:solidFill>
                  <a:schemeClr val="tx1"/>
                </a:solidFill>
              </a:rPr>
              <a:t>з порадами</a:t>
            </a:r>
            <a:r>
              <a:rPr lang="uk-UA" sz="2600" dirty="0">
                <a:solidFill>
                  <a:schemeClr val="tx1"/>
                </a:solidFill>
              </a:rPr>
              <a:t> </a:t>
            </a:r>
            <a:r>
              <a:rPr lang="uk-UA" sz="2600" b="1" dirty="0">
                <a:solidFill>
                  <a:schemeClr val="tx1"/>
                </a:solidFill>
              </a:rPr>
              <a:t>педагогів та інших </a:t>
            </a:r>
            <a:r>
              <a:rPr lang="uk-UA" sz="2600" b="1" dirty="0" smtClean="0">
                <a:solidFill>
                  <a:schemeClr val="tx1"/>
                </a:solidFill>
              </a:rPr>
              <a:t>фахівців</a:t>
            </a:r>
            <a:r>
              <a:rPr lang="uk-UA" sz="2600" dirty="0" smtClean="0">
                <a:solidFill>
                  <a:schemeClr val="tx1"/>
                </a:solidFill>
              </a:rPr>
              <a:t>: </a:t>
            </a:r>
            <a:r>
              <a:rPr lang="uk-UA" sz="2600" dirty="0">
                <a:solidFill>
                  <a:schemeClr val="tx1"/>
                </a:solidFill>
              </a:rPr>
              <a:t>практичного психолога, медичного працівника, учителя-логопеда тощо.</a:t>
            </a:r>
          </a:p>
        </p:txBody>
      </p:sp>
    </p:spTree>
    <p:extLst>
      <p:ext uri="{BB962C8B-B14F-4D97-AF65-F5344CB8AC3E}">
        <p14:creationId xmlns:p14="http://schemas.microsoft.com/office/powerpoint/2010/main" val="401299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</a:rPr>
              <a:t>Дуже важливо подавати інформацію </a:t>
            </a:r>
            <a:r>
              <a:rPr lang="uk-UA" sz="2400" b="1" dirty="0">
                <a:solidFill>
                  <a:schemeClr val="tx1"/>
                </a:solidFill>
              </a:rPr>
              <a:t>в зручній для сприйняття формі</a:t>
            </a:r>
            <a:r>
              <a:rPr lang="uk-UA" sz="2400" dirty="0">
                <a:solidFill>
                  <a:schemeClr val="tx1"/>
                </a:solidFill>
              </a:rPr>
              <a:t>: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обрати оптимальний шрифт і розмір шрифту для читабельності текстів, зокрема 14-й </a:t>
            </a:r>
            <a:r>
              <a:rPr lang="uk-UA" sz="2400" dirty="0" smtClean="0">
                <a:solidFill>
                  <a:schemeClr val="tx1"/>
                </a:solidFill>
              </a:rPr>
              <a:t>кегль </a:t>
            </a:r>
            <a:r>
              <a:rPr lang="uk-UA" sz="2400" dirty="0">
                <a:solidFill>
                  <a:schemeClr val="tx1"/>
                </a:solidFill>
              </a:rPr>
              <a:t>Times New Roman;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якісно відформатовувати тексти;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застосовувати темний колір для шрифту основного тексту;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виділяти заголовки й найважливіші повідомлення яскравими </a:t>
            </a:r>
            <a:r>
              <a:rPr lang="uk-UA" sz="2400" dirty="0" smtClean="0">
                <a:solidFill>
                  <a:schemeClr val="tx1"/>
                </a:solidFill>
              </a:rPr>
              <a:t>кольорами, </a:t>
            </a:r>
            <a:r>
              <a:rPr lang="uk-UA" sz="2400" dirty="0">
                <a:solidFill>
                  <a:schemeClr val="tx1"/>
                </a:solidFill>
              </a:rPr>
              <a:t>іншим шрифтом і більшим кеглем.</a:t>
            </a:r>
          </a:p>
        </p:txBody>
      </p:sp>
    </p:spTree>
    <p:extLst>
      <p:ext uri="{BB962C8B-B14F-4D97-AF65-F5344CB8AC3E}">
        <p14:creationId xmlns:p14="http://schemas.microsoft.com/office/powerpoint/2010/main" val="215057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</a:rPr>
              <a:t>Поділіть інформаційний стенд на два розділи:</a:t>
            </a:r>
          </a:p>
          <a:p>
            <a:endParaRPr lang="uk-UA" sz="2400" dirty="0">
              <a:solidFill>
                <a:schemeClr val="tx1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звіти про проведені заходи</a:t>
            </a:r>
            <a:r>
              <a:rPr lang="uk-UA" sz="2400" dirty="0">
                <a:solidFill>
                  <a:schemeClr val="tx1"/>
                </a:solidFill>
              </a:rPr>
              <a:t> — репортажі та фотографії з тематичних заходів, родинних свят, туристичних походів тощо;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важлива інформація</a:t>
            </a:r>
            <a:r>
              <a:rPr lang="uk-UA" sz="2400" dirty="0">
                <a:solidFill>
                  <a:schemeClr val="tx1"/>
                </a:solidFill>
              </a:rPr>
              <a:t> — оголошення, графіки </a:t>
            </a:r>
            <a:r>
              <a:rPr lang="uk-UA" sz="2400">
                <a:solidFill>
                  <a:schemeClr val="tx1"/>
                </a:solidFill>
              </a:rPr>
              <a:t>роботи </a:t>
            </a:r>
            <a:r>
              <a:rPr lang="uk-UA" sz="2400" smtClean="0">
                <a:solidFill>
                  <a:schemeClr val="tx1"/>
                </a:solidFill>
              </a:rPr>
              <a:t>консультпункту, </a:t>
            </a:r>
            <a:r>
              <a:rPr lang="uk-UA" sz="2400" dirty="0">
                <a:solidFill>
                  <a:schemeClr val="tx1"/>
                </a:solidFill>
              </a:rPr>
              <a:t>пам’ятки тощо.</a:t>
            </a:r>
          </a:p>
        </p:txBody>
      </p:sp>
    </p:spTree>
    <p:extLst>
      <p:ext uri="{BB962C8B-B14F-4D97-AF65-F5344CB8AC3E}">
        <p14:creationId xmlns:p14="http://schemas.microsoft.com/office/powerpoint/2010/main" val="101848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83904"/>
            <a:ext cx="6918381" cy="449336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dirty="0">
                <a:solidFill>
                  <a:schemeClr val="tx1"/>
                </a:solidFill>
              </a:rPr>
              <a:t>Оформлювати інформаційні стенди потрібно креативно. Зокрема, доцільно оздоблювати інформаційний стенд </a:t>
            </a:r>
            <a:r>
              <a:rPr lang="uk-UA" sz="2400" b="1" dirty="0">
                <a:solidFill>
                  <a:schemeClr val="tx1"/>
                </a:solidFill>
              </a:rPr>
              <a:t>ілюстративними матеріалами</a:t>
            </a:r>
            <a:r>
              <a:rPr lang="uk-UA" sz="2400" dirty="0">
                <a:solidFill>
                  <a:schemeClr val="tx1"/>
                </a:solidFill>
              </a:rPr>
              <a:t>:</a:t>
            </a:r>
          </a:p>
          <a:p>
            <a:endParaRPr lang="uk-UA" sz="2400" dirty="0">
              <a:solidFill>
                <a:schemeClr val="tx1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тематичні фото та зображення;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малюнки та аплікації вихованців;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фоторепортажі;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schemeClr val="tx1"/>
                </a:solidFill>
              </a:rPr>
              <a:t>колажі тощо.</a:t>
            </a:r>
          </a:p>
        </p:txBody>
      </p:sp>
    </p:spTree>
    <p:extLst>
      <p:ext uri="{BB962C8B-B14F-4D97-AF65-F5344CB8AC3E}">
        <p14:creationId xmlns:p14="http://schemas.microsoft.com/office/powerpoint/2010/main" val="409747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Другая 9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CCCFF"/>
      </a:accent1>
      <a:accent2>
        <a:srgbClr val="99CCFF"/>
      </a:accent2>
      <a:accent3>
        <a:srgbClr val="CCCCFF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64</TotalTime>
  <Words>112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Оформлення інформаційного стенда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Оформлення інформаційного стенда</dc:title>
  <dc:creator>Романюк Наталя</dc:creator>
  <cp:lastModifiedBy>Романюк Наталя</cp:lastModifiedBy>
  <cp:revision>16</cp:revision>
  <dcterms:modified xsi:type="dcterms:W3CDTF">2018-02-19T09:56:02Z</dcterms:modified>
</cp:coreProperties>
</file>